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793" r:id="rId2"/>
    <p:sldId id="795" r:id="rId3"/>
    <p:sldId id="803" r:id="rId4"/>
    <p:sldId id="811" r:id="rId5"/>
    <p:sldId id="812" r:id="rId6"/>
    <p:sldId id="816" r:id="rId7"/>
    <p:sldId id="806" r:id="rId8"/>
  </p:sldIdLst>
  <p:sldSz cx="9144000" cy="6858000" type="screen4x3"/>
  <p:notesSz cx="6797675" cy="987425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accent2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accent2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accent2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accent2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accent2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3366"/>
    <a:srgbClr val="FF0000"/>
    <a:srgbClr val="FF9900"/>
    <a:srgbClr val="FF6600"/>
    <a:srgbClr val="FF9933"/>
    <a:srgbClr val="FFFF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409" autoAdjust="0"/>
    <p:restoredTop sz="83859" autoAdjust="0"/>
  </p:normalViewPr>
  <p:slideViewPr>
    <p:cSldViewPr>
      <p:cViewPr varScale="1">
        <p:scale>
          <a:sx n="64" d="100"/>
          <a:sy n="64" d="100"/>
        </p:scale>
        <p:origin x="111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2760" y="-90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862" cy="49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9" tIns="45900" rIns="91799" bIns="45900" numCol="1" anchor="t" anchorCtr="0" compatLnSpc="1">
            <a:prstTxWarp prst="textNoShape">
              <a:avLst/>
            </a:prstTxWarp>
          </a:bodyPr>
          <a:lstStyle>
            <a:lvl1pPr defTabSz="917642">
              <a:defRPr kumimoji="1" sz="13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94" y="0"/>
            <a:ext cx="2945862" cy="49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9" tIns="45900" rIns="91799" bIns="45900" numCol="1" anchor="t" anchorCtr="0" compatLnSpc="1">
            <a:prstTxWarp prst="textNoShape">
              <a:avLst/>
            </a:prstTxWarp>
          </a:bodyPr>
          <a:lstStyle>
            <a:lvl1pPr algn="r" defTabSz="917642">
              <a:defRPr kumimoji="1" sz="13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3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8010"/>
            <a:ext cx="2945862" cy="494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9" tIns="45900" rIns="91799" bIns="45900" numCol="1" anchor="b" anchorCtr="0" compatLnSpc="1">
            <a:prstTxWarp prst="textNoShape">
              <a:avLst/>
            </a:prstTxWarp>
          </a:bodyPr>
          <a:lstStyle>
            <a:lvl1pPr defTabSz="917642">
              <a:defRPr kumimoji="1" sz="13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3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94" y="9378010"/>
            <a:ext cx="2945862" cy="494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9" tIns="45900" rIns="91799" bIns="45900" numCol="1" anchor="b" anchorCtr="0" compatLnSpc="1">
            <a:prstTxWarp prst="textNoShape">
              <a:avLst/>
            </a:prstTxWarp>
          </a:bodyPr>
          <a:lstStyle>
            <a:lvl1pPr algn="r" defTabSz="917642">
              <a:defRPr kumimoji="1" sz="13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C2D4F813-2D70-40D2-A530-35437DA9D4C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514858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862" cy="49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9" tIns="45900" rIns="91799" bIns="45900" numCol="1" anchor="t" anchorCtr="0" compatLnSpc="1">
            <a:prstTxWarp prst="textNoShape">
              <a:avLst/>
            </a:prstTxWarp>
          </a:bodyPr>
          <a:lstStyle>
            <a:lvl1pPr defTabSz="917642">
              <a:defRPr kumimoji="1" sz="13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94" y="0"/>
            <a:ext cx="2945862" cy="49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9" tIns="45900" rIns="91799" bIns="45900" numCol="1" anchor="t" anchorCtr="0" compatLnSpc="1">
            <a:prstTxWarp prst="textNoShape">
              <a:avLst/>
            </a:prstTxWarp>
          </a:bodyPr>
          <a:lstStyle>
            <a:lvl1pPr algn="r" defTabSz="917642">
              <a:defRPr kumimoji="1" sz="13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8688" y="739775"/>
            <a:ext cx="4940300" cy="3705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8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64" y="4689771"/>
            <a:ext cx="5438748" cy="4444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9" tIns="45900" rIns="91799" bIns="459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010"/>
            <a:ext cx="2945862" cy="494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9" tIns="45900" rIns="91799" bIns="45900" numCol="1" anchor="b" anchorCtr="0" compatLnSpc="1">
            <a:prstTxWarp prst="textNoShape">
              <a:avLst/>
            </a:prstTxWarp>
          </a:bodyPr>
          <a:lstStyle>
            <a:lvl1pPr defTabSz="917642">
              <a:defRPr kumimoji="1" sz="13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8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94" y="9378010"/>
            <a:ext cx="2945862" cy="494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99" tIns="45900" rIns="91799" bIns="45900" numCol="1" anchor="b" anchorCtr="0" compatLnSpc="1">
            <a:prstTxWarp prst="textNoShape">
              <a:avLst/>
            </a:prstTxWarp>
          </a:bodyPr>
          <a:lstStyle>
            <a:lvl1pPr algn="r" defTabSz="917642">
              <a:defRPr kumimoji="1" sz="1300" b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</a:lstStyle>
          <a:p>
            <a:pPr>
              <a:defRPr/>
            </a:pPr>
            <a:fld id="{F8D4CB59-DF4D-4D5E-9FE1-BF2B81774CA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91830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D4CB59-DF4D-4D5E-9FE1-BF2B81774CA2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D4CB59-DF4D-4D5E-9FE1-BF2B81774CA2}" type="slidenum">
              <a:rPr lang="en-US" altLang="zh-CN" smtClean="0"/>
              <a:pPr>
                <a:defRPr/>
              </a:pPr>
              <a:t>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D4CB59-DF4D-4D5E-9FE1-BF2B81774CA2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D4CB59-DF4D-4D5E-9FE1-BF2B81774CA2}" type="slidenum">
              <a:rPr lang="en-US" altLang="zh-CN" smtClean="0"/>
              <a:pPr>
                <a:defRPr/>
              </a:pPr>
              <a:t>5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  <p:transition advClick="0" advTm="6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 advClick="0" advTm="6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 advClick="0" advTm="6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0"/>
              <a:t>单击图标添加表格</a:t>
            </a:r>
          </a:p>
        </p:txBody>
      </p:sp>
    </p:spTree>
  </p:cSld>
  <p:clrMapOvr>
    <a:masterClrMapping/>
  </p:clrMapOvr>
  <p:transition advClick="0" advTm="6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 advClick="0" advTm="6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 advClick="0" advTm="6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 advClick="0" advTm="6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 advClick="0" advTm="6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p:transition advClick="0" advTm="6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6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 advClick="0" advTm="6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 advClick="0" advTm="6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30" descr="ppt模版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027" name="Picture 1032" descr="软件园logo"/>
          <p:cNvPicPr>
            <a:picLocks noChangeAspect="1" noChangeArrowheads="1"/>
          </p:cNvPicPr>
          <p:nvPr/>
        </p:nvPicPr>
        <p:blipFill>
          <a:blip r:embed="rId15" cstate="print"/>
          <a:srcRect t="24171" b="19466"/>
          <a:stretch>
            <a:fillRect/>
          </a:stretch>
        </p:blipFill>
        <p:spPr bwMode="auto">
          <a:xfrm>
            <a:off x="6049963" y="71438"/>
            <a:ext cx="3094037" cy="8366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21860" name="Rectangle 4"/>
          <p:cNvSpPr>
            <a:spLocks noChangeArrowheads="1"/>
          </p:cNvSpPr>
          <p:nvPr/>
        </p:nvSpPr>
        <p:spPr bwMode="auto">
          <a:xfrm>
            <a:off x="0" y="4221163"/>
            <a:ext cx="9144000" cy="26368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21861" name="Rectangle 5"/>
          <p:cNvSpPr>
            <a:spLocks noChangeArrowheads="1"/>
          </p:cNvSpPr>
          <p:nvPr/>
        </p:nvSpPr>
        <p:spPr bwMode="auto">
          <a:xfrm>
            <a:off x="-1189038" y="3860800"/>
            <a:ext cx="1189038" cy="2663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21862" name="Rectangle 6"/>
          <p:cNvSpPr>
            <a:spLocks noChangeArrowheads="1"/>
          </p:cNvSpPr>
          <p:nvPr/>
        </p:nvSpPr>
        <p:spPr bwMode="auto">
          <a:xfrm>
            <a:off x="0" y="4581525"/>
            <a:ext cx="9144000" cy="22764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21863" name="Rectangle 7"/>
          <p:cNvSpPr>
            <a:spLocks noChangeArrowheads="1"/>
          </p:cNvSpPr>
          <p:nvPr/>
        </p:nvSpPr>
        <p:spPr bwMode="auto">
          <a:xfrm>
            <a:off x="5867400" y="0"/>
            <a:ext cx="360363" cy="33337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21864" name="Rectangle 8"/>
          <p:cNvSpPr>
            <a:spLocks noChangeArrowheads="1"/>
          </p:cNvSpPr>
          <p:nvPr/>
        </p:nvSpPr>
        <p:spPr bwMode="auto">
          <a:xfrm>
            <a:off x="5795963" y="692150"/>
            <a:ext cx="360362" cy="21590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WordArt 9"/>
          <p:cNvSpPr>
            <a:spLocks noChangeArrowheads="1" noChangeShapeType="1" noTextEdit="1"/>
          </p:cNvSpPr>
          <p:nvPr/>
        </p:nvSpPr>
        <p:spPr bwMode="auto">
          <a:xfrm>
            <a:off x="1879600" y="404813"/>
            <a:ext cx="3413125" cy="200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5F5F5F">
                      <a:alpha val="79999"/>
                    </a:srgbClr>
                  </a:outerShdw>
                </a:effectLst>
                <a:latin typeface="方正超粗黑简体"/>
              </a:rPr>
              <a:t>XI'AN SOFTWARE PARK</a:t>
            </a:r>
            <a:endParaRPr lang="zh-CN" altLang="en-US" sz="3600" kern="1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5F5F5F">
                    <a:alpha val="79999"/>
                  </a:srgbClr>
                </a:outerShdw>
              </a:effectLst>
              <a:latin typeface="方正超粗黑简体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 advClick="0" advTm="600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14282" y="2285992"/>
            <a:ext cx="8715436" cy="1155699"/>
          </a:xfrm>
        </p:spPr>
        <p:txBody>
          <a:bodyPr>
            <a:noAutofit/>
          </a:bodyPr>
          <a:lstStyle/>
          <a:p>
            <a:r>
              <a:rPr lang="zh-CN" altLang="zh-CN" sz="4800" b="1" dirty="0">
                <a:latin typeface="黑体" pitchFamily="49" charset="-122"/>
                <a:ea typeface="黑体" pitchFamily="49" charset="-122"/>
              </a:rPr>
              <a:t>西安</a:t>
            </a:r>
            <a:r>
              <a:rPr lang="zh-CN" altLang="en-US" sz="4800" b="1" dirty="0">
                <a:latin typeface="黑体" pitchFamily="49" charset="-122"/>
                <a:ea typeface="黑体" pitchFamily="49" charset="-122"/>
              </a:rPr>
              <a:t>软件园移动梦工场介绍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571868" y="4786322"/>
            <a:ext cx="4634860" cy="790378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zh-CN" altLang="en-US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西安软件园发展中心</a:t>
            </a:r>
            <a:endParaRPr lang="en-US" altLang="zh-CN" sz="36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r"/>
            <a:r>
              <a:rPr lang="en-US" altLang="zh-CN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2019</a:t>
            </a:r>
            <a:r>
              <a:rPr lang="zh-CN" altLang="en-US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年</a:t>
            </a:r>
            <a:r>
              <a:rPr lang="en-US" altLang="zh-CN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</a:t>
            </a:r>
            <a:r>
              <a:rPr lang="zh-CN" altLang="en-US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月</a:t>
            </a:r>
            <a:endParaRPr lang="en-US" altLang="zh-CN" sz="36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r"/>
            <a:endParaRPr lang="zh-CN" altLang="en-US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5458358" cy="864096"/>
          </a:xfrm>
        </p:spPr>
        <p:txBody>
          <a:bodyPr>
            <a:normAutofit/>
          </a:bodyPr>
          <a:lstStyle/>
          <a:p>
            <a:pPr algn="l"/>
            <a:r>
              <a:rPr lang="ja-JP" altLang="en-US" sz="3600" dirty="0"/>
              <a:t>■ </a:t>
            </a:r>
            <a:r>
              <a:rPr lang="zh-CN" altLang="en-US" sz="3600" dirty="0"/>
              <a:t>成立背景及扶持对象</a:t>
            </a:r>
          </a:p>
        </p:txBody>
      </p:sp>
      <p:sp>
        <p:nvSpPr>
          <p:cNvPr id="7" name="矩形 6"/>
          <p:cNvSpPr/>
          <p:nvPr/>
        </p:nvSpPr>
        <p:spPr>
          <a:xfrm>
            <a:off x="1142976" y="1676933"/>
            <a:ext cx="721523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tx1"/>
                </a:solidFill>
              </a:rPr>
              <a:t>♢ 成立背景    </a:t>
            </a:r>
            <a:endParaRPr lang="en-US" altLang="zh-CN" sz="2800" dirty="0">
              <a:solidFill>
                <a:schemeClr val="tx1"/>
              </a:solidFill>
            </a:endParaRPr>
          </a:p>
          <a:p>
            <a:r>
              <a:rPr lang="zh-CN" altLang="en-US" sz="2000" dirty="0">
                <a:solidFill>
                  <a:schemeClr val="tx1"/>
                </a:solidFill>
              </a:rPr>
              <a:t>  为促进以移动互联网为代表的战略性新兴产业的发展，扶持</a:t>
            </a:r>
            <a:r>
              <a:rPr lang="zh-CN" altLang="en-US" sz="2000" b="1" u="sng" dirty="0">
                <a:solidFill>
                  <a:schemeClr val="tx1"/>
                </a:solidFill>
              </a:rPr>
              <a:t>小微企业快速成长</a:t>
            </a:r>
            <a:r>
              <a:rPr lang="zh-CN" altLang="en-US" sz="2000" dirty="0">
                <a:solidFill>
                  <a:schemeClr val="tx1"/>
                </a:solidFill>
              </a:rPr>
              <a:t>，西安软件园在园区内划拨专用场地，建设了“西安软件园移动梦工场”，除了向</a:t>
            </a:r>
            <a:r>
              <a:rPr lang="zh-CN" altLang="en-US" sz="2000" b="1" u="sng" dirty="0">
                <a:solidFill>
                  <a:schemeClr val="tx1"/>
                </a:solidFill>
              </a:rPr>
              <a:t>创业初期</a:t>
            </a:r>
            <a:r>
              <a:rPr lang="zh-CN" altLang="en-US" sz="2000" dirty="0">
                <a:solidFill>
                  <a:schemeClr val="tx1"/>
                </a:solidFill>
              </a:rPr>
              <a:t>的互联网相关企业提供一定期限的免费办公场地，还为其提供投融资对接、创业指导等企业加速发展相关服务。</a:t>
            </a:r>
          </a:p>
        </p:txBody>
      </p:sp>
      <p:sp>
        <p:nvSpPr>
          <p:cNvPr id="27" name="矩形 26"/>
          <p:cNvSpPr/>
          <p:nvPr/>
        </p:nvSpPr>
        <p:spPr bwMode="auto">
          <a:xfrm>
            <a:off x="1643042" y="4429132"/>
            <a:ext cx="5000660" cy="17145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chemeClr val="tx1"/>
            </a:outerShdw>
          </a:effec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71538" y="3786190"/>
            <a:ext cx="72866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1"/>
                </a:solidFill>
              </a:rPr>
              <a:t> </a:t>
            </a:r>
            <a:r>
              <a:rPr lang="zh-CN" altLang="en-US" sz="2800" dirty="0">
                <a:solidFill>
                  <a:schemeClr val="tx1"/>
                </a:solidFill>
              </a:rPr>
              <a:t>♢ 扶持对象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marL="457200" indent="-457200"/>
            <a:r>
              <a:rPr lang="en-US" altLang="zh-CN" sz="2000" dirty="0">
                <a:solidFill>
                  <a:schemeClr val="tx1"/>
                </a:solidFill>
              </a:rPr>
              <a:t>  1.  </a:t>
            </a:r>
            <a:r>
              <a:rPr lang="zh-CN" altLang="en-US" sz="2000" dirty="0">
                <a:solidFill>
                  <a:schemeClr val="tx1"/>
                </a:solidFill>
              </a:rPr>
              <a:t>要求为独立法人公司，工商注册及税务关系均在高新区内。</a:t>
            </a:r>
            <a:endParaRPr lang="en-US" altLang="zh-CN" sz="2000" dirty="0">
              <a:solidFill>
                <a:schemeClr val="tx1"/>
              </a:solidFill>
            </a:endParaRPr>
          </a:p>
          <a:p>
            <a:pPr marL="457200" indent="-457200"/>
            <a:r>
              <a:rPr lang="en-US" altLang="zh-CN" sz="2000" dirty="0">
                <a:solidFill>
                  <a:schemeClr val="tx1"/>
                </a:solidFill>
              </a:rPr>
              <a:t>       </a:t>
            </a:r>
            <a:r>
              <a:rPr lang="zh-CN" altLang="en-US" sz="2000" dirty="0">
                <a:solidFill>
                  <a:schemeClr val="tx1"/>
                </a:solidFill>
              </a:rPr>
              <a:t>（对于区外优质项目，近期准备转移至高新的也可考虑）</a:t>
            </a:r>
            <a:endParaRPr lang="en-US" altLang="zh-CN" sz="2000" dirty="0">
              <a:solidFill>
                <a:schemeClr val="tx1"/>
              </a:solidFill>
            </a:endParaRPr>
          </a:p>
          <a:p>
            <a:pPr marL="457200" indent="-457200"/>
            <a:endParaRPr lang="en-US" altLang="zh-CN" sz="2000" dirty="0">
              <a:solidFill>
                <a:schemeClr val="tx1"/>
              </a:solidFill>
            </a:endParaRPr>
          </a:p>
          <a:p>
            <a:pPr marL="457200" indent="-457200"/>
            <a:r>
              <a:rPr lang="en-US" altLang="zh-CN" sz="2000" dirty="0">
                <a:solidFill>
                  <a:schemeClr val="tx1"/>
                </a:solidFill>
              </a:rPr>
              <a:t>  2.  </a:t>
            </a:r>
            <a:r>
              <a:rPr lang="zh-CN" altLang="en-US" sz="2000" dirty="0">
                <a:solidFill>
                  <a:schemeClr val="tx1"/>
                </a:solidFill>
              </a:rPr>
              <a:t>欲进驻梦工场的团队业务方向应以移动互联网为主，可包含云计算、大数据、电子商务、物联网等方向。</a:t>
            </a:r>
            <a:endParaRPr lang="en-US" altLang="zh-CN" sz="2000" dirty="0">
              <a:solidFill>
                <a:schemeClr val="tx1"/>
              </a:solidFill>
            </a:endParaRPr>
          </a:p>
          <a:p>
            <a:pPr marL="457200" indent="-457200"/>
            <a:r>
              <a:rPr lang="en-US" altLang="zh-CN" sz="2000" dirty="0">
                <a:solidFill>
                  <a:schemeClr val="tx1"/>
                </a:solidFill>
              </a:rPr>
              <a:t>       </a:t>
            </a:r>
            <a:r>
              <a:rPr lang="zh-CN" altLang="en-US" sz="2000" dirty="0">
                <a:solidFill>
                  <a:schemeClr val="tx1"/>
                </a:solidFill>
              </a:rPr>
              <a:t>不要求入驻项目必须是企业的主营业务。</a:t>
            </a:r>
            <a:endParaRPr lang="en-US" altLang="zh-CN" sz="2000" dirty="0">
              <a:solidFill>
                <a:schemeClr val="tx1"/>
              </a:solidFill>
            </a:endParaRPr>
          </a:p>
          <a:p>
            <a:pPr marL="457200" indent="-457200">
              <a:buAutoNum type="arabicPeriod" startAt="2"/>
            </a:pPr>
            <a:endParaRPr lang="zh-CN" alt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4886854" cy="864096"/>
          </a:xfrm>
        </p:spPr>
        <p:txBody>
          <a:bodyPr>
            <a:normAutofit/>
          </a:bodyPr>
          <a:lstStyle/>
          <a:p>
            <a:pPr algn="l"/>
            <a:r>
              <a:rPr lang="ja-JP" altLang="en-US" sz="3600" dirty="0"/>
              <a:t>■ </a:t>
            </a:r>
            <a:r>
              <a:rPr lang="zh-CN" altLang="en-US" sz="3600" dirty="0"/>
              <a:t>基本资料</a:t>
            </a:r>
          </a:p>
        </p:txBody>
      </p:sp>
      <p:sp>
        <p:nvSpPr>
          <p:cNvPr id="7" name="矩形 6"/>
          <p:cNvSpPr/>
          <p:nvPr/>
        </p:nvSpPr>
        <p:spPr>
          <a:xfrm>
            <a:off x="1142976" y="1714488"/>
            <a:ext cx="700092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tx1"/>
                </a:solidFill>
              </a:rPr>
              <a:t>开业日期： </a:t>
            </a:r>
            <a:r>
              <a:rPr lang="en-US" altLang="zh-CN" sz="2400" dirty="0">
                <a:solidFill>
                  <a:schemeClr val="tx1"/>
                </a:solidFill>
              </a:rPr>
              <a:t>2014</a:t>
            </a:r>
            <a:r>
              <a:rPr lang="zh-CN" altLang="en-US" sz="2400" dirty="0">
                <a:solidFill>
                  <a:schemeClr val="tx1"/>
                </a:solidFill>
              </a:rPr>
              <a:t>年</a:t>
            </a:r>
            <a:r>
              <a:rPr lang="en-US" altLang="zh-CN" sz="2400" dirty="0">
                <a:solidFill>
                  <a:schemeClr val="tx1"/>
                </a:solidFill>
              </a:rPr>
              <a:t>3</a:t>
            </a:r>
            <a:r>
              <a:rPr lang="zh-CN" altLang="en-US" sz="2400" dirty="0">
                <a:solidFill>
                  <a:schemeClr val="tx1"/>
                </a:solidFill>
              </a:rPr>
              <a:t>月</a:t>
            </a:r>
            <a:r>
              <a:rPr lang="en-US" altLang="zh-CN" sz="2400" dirty="0">
                <a:solidFill>
                  <a:schemeClr val="tx1"/>
                </a:solidFill>
              </a:rPr>
              <a:t>6</a:t>
            </a:r>
            <a:r>
              <a:rPr lang="zh-CN" altLang="en-US" sz="2400" dirty="0">
                <a:solidFill>
                  <a:schemeClr val="tx1"/>
                </a:solidFill>
              </a:rPr>
              <a:t>日</a:t>
            </a:r>
            <a:endParaRPr lang="en-US" altLang="zh-CN" sz="2400" dirty="0">
              <a:solidFill>
                <a:schemeClr val="tx1"/>
              </a:solidFill>
            </a:endParaRPr>
          </a:p>
          <a:p>
            <a:r>
              <a:rPr lang="zh-CN" altLang="en-US" sz="2400" dirty="0">
                <a:solidFill>
                  <a:schemeClr val="tx1"/>
                </a:solidFill>
              </a:rPr>
              <a:t>地        址：西安软件园汉韵阁</a:t>
            </a:r>
            <a:r>
              <a:rPr lang="en-US" altLang="zh-CN" sz="2400" dirty="0">
                <a:solidFill>
                  <a:schemeClr val="tx1"/>
                </a:solidFill>
              </a:rPr>
              <a:t>C201</a:t>
            </a:r>
            <a:r>
              <a:rPr lang="zh-CN" altLang="en-US" sz="2400" dirty="0">
                <a:solidFill>
                  <a:schemeClr val="tx1"/>
                </a:solidFill>
              </a:rPr>
              <a:t>室</a:t>
            </a:r>
            <a:endParaRPr lang="en-US" altLang="zh-CN" sz="2400" dirty="0">
              <a:solidFill>
                <a:schemeClr val="tx1"/>
              </a:solidFill>
            </a:endParaRPr>
          </a:p>
          <a:p>
            <a:r>
              <a:rPr lang="zh-CN" altLang="en-US" sz="2400" dirty="0">
                <a:solidFill>
                  <a:schemeClr val="tx1"/>
                </a:solidFill>
              </a:rPr>
              <a:t>面        积：</a:t>
            </a:r>
            <a:r>
              <a:rPr lang="en-US" altLang="zh-CN" sz="2400" dirty="0">
                <a:solidFill>
                  <a:schemeClr val="tx1"/>
                </a:solidFill>
              </a:rPr>
              <a:t>864</a:t>
            </a:r>
            <a:r>
              <a:rPr lang="zh-CN" altLang="en-US" sz="2400" dirty="0">
                <a:solidFill>
                  <a:schemeClr val="tx1"/>
                </a:solidFill>
              </a:rPr>
              <a:t>平米，</a:t>
            </a:r>
            <a:r>
              <a:rPr lang="en-US" altLang="zh-CN" sz="2400" dirty="0">
                <a:solidFill>
                  <a:schemeClr val="tx1"/>
                </a:solidFill>
              </a:rPr>
              <a:t>81</a:t>
            </a:r>
            <a:r>
              <a:rPr lang="zh-CN" altLang="en-US" sz="2400" dirty="0">
                <a:solidFill>
                  <a:schemeClr val="tx1"/>
                </a:solidFill>
              </a:rPr>
              <a:t>个标准工位</a:t>
            </a:r>
            <a:endParaRPr lang="en-US" altLang="zh-CN" sz="2400" dirty="0">
              <a:solidFill>
                <a:schemeClr val="tx1"/>
              </a:solidFill>
            </a:endParaRPr>
          </a:p>
          <a:p>
            <a:endParaRPr lang="en-US" altLang="zh-CN" sz="1000" dirty="0">
              <a:solidFill>
                <a:schemeClr val="tx1"/>
              </a:solidFill>
            </a:endParaRPr>
          </a:p>
          <a:p>
            <a:r>
              <a:rPr lang="zh-CN" altLang="en-US" sz="2400" dirty="0">
                <a:solidFill>
                  <a:schemeClr val="tx1"/>
                </a:solidFill>
              </a:rPr>
              <a:t>入驻企业可免费使用以下设施、享受以下服务：</a:t>
            </a:r>
            <a:endParaRPr lang="en-US" altLang="zh-CN" sz="2400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71538" y="3429000"/>
            <a:ext cx="3429024" cy="2616101"/>
          </a:xfrm>
          <a:prstGeom prst="rect">
            <a:avLst/>
          </a:prstGeom>
          <a:ln>
            <a:solidFill>
              <a:srgbClr val="003366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b="1" u="sng" dirty="0">
                <a:solidFill>
                  <a:srgbClr val="003366"/>
                </a:solidFill>
              </a:rPr>
              <a:t>设施：</a:t>
            </a:r>
            <a:endParaRPr lang="en-US" altLang="zh-CN" sz="2400" b="1" u="sng" dirty="0">
              <a:solidFill>
                <a:srgbClr val="003366"/>
              </a:solidFill>
            </a:endParaRPr>
          </a:p>
          <a:p>
            <a:r>
              <a:rPr lang="zh-CN" altLang="en-US" sz="2000" dirty="0">
                <a:solidFill>
                  <a:schemeClr val="tx1"/>
                </a:solidFill>
              </a:rPr>
              <a:t>＊标准工位（桌、椅、电话线、网线）</a:t>
            </a:r>
            <a:endParaRPr lang="en-US" altLang="zh-CN" sz="2000" dirty="0">
              <a:solidFill>
                <a:schemeClr val="tx1"/>
              </a:solidFill>
            </a:endParaRPr>
          </a:p>
          <a:p>
            <a:r>
              <a:rPr lang="zh-CN" altLang="en-US" sz="2000" dirty="0">
                <a:solidFill>
                  <a:schemeClr val="tx1"/>
                </a:solidFill>
              </a:rPr>
              <a:t>＊宽带和服务器使用</a:t>
            </a:r>
            <a:endParaRPr lang="en-US" altLang="zh-CN" sz="2000" dirty="0">
              <a:solidFill>
                <a:schemeClr val="tx1"/>
              </a:solidFill>
            </a:endParaRPr>
          </a:p>
          <a:p>
            <a:r>
              <a:rPr lang="zh-CN" altLang="en-US" sz="2000" dirty="0">
                <a:solidFill>
                  <a:schemeClr val="tx1"/>
                </a:solidFill>
              </a:rPr>
              <a:t>＊休息区、会议室（含投影仪）</a:t>
            </a:r>
            <a:endParaRPr lang="en-US" altLang="zh-CN" sz="2000" dirty="0">
              <a:solidFill>
                <a:schemeClr val="tx1"/>
              </a:solidFill>
            </a:endParaRPr>
          </a:p>
          <a:p>
            <a:r>
              <a:rPr lang="zh-CN" altLang="en-US" sz="2000" dirty="0">
                <a:solidFill>
                  <a:schemeClr val="tx1"/>
                </a:solidFill>
              </a:rPr>
              <a:t>＊前台、保洁、保安，开水供应</a:t>
            </a:r>
            <a:endParaRPr lang="en-US" altLang="zh-CN" sz="2000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86314" y="3429000"/>
            <a:ext cx="3357586" cy="2431435"/>
          </a:xfrm>
          <a:prstGeom prst="rect">
            <a:avLst/>
          </a:prstGeom>
          <a:noFill/>
          <a:ln>
            <a:solidFill>
              <a:srgbClr val="003366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400" b="1" u="sng" dirty="0">
                <a:solidFill>
                  <a:srgbClr val="003366"/>
                </a:solidFill>
              </a:rPr>
              <a:t>服务：</a:t>
            </a:r>
            <a:endParaRPr lang="en-US" altLang="zh-CN" sz="2400" b="1" u="sng" dirty="0">
              <a:solidFill>
                <a:srgbClr val="003366"/>
              </a:solidFill>
            </a:endParaRPr>
          </a:p>
          <a:p>
            <a:r>
              <a:rPr lang="zh-CN" altLang="en-US" sz="2000" dirty="0">
                <a:solidFill>
                  <a:schemeClr val="tx1"/>
                </a:solidFill>
              </a:rPr>
              <a:t>＊ 融资推介</a:t>
            </a:r>
            <a:endParaRPr lang="en-US" altLang="zh-CN" sz="2000" dirty="0">
              <a:solidFill>
                <a:schemeClr val="tx1"/>
              </a:solidFill>
            </a:endParaRPr>
          </a:p>
          <a:p>
            <a:r>
              <a:rPr lang="zh-CN" altLang="en-US" sz="2000" dirty="0">
                <a:solidFill>
                  <a:schemeClr val="tx1"/>
                </a:solidFill>
              </a:rPr>
              <a:t>＊ 项目问诊、专家指导</a:t>
            </a:r>
            <a:endParaRPr lang="en-US" altLang="zh-CN" sz="2000" dirty="0">
              <a:solidFill>
                <a:schemeClr val="tx1"/>
              </a:solidFill>
            </a:endParaRPr>
          </a:p>
          <a:p>
            <a:r>
              <a:rPr lang="zh-CN" altLang="en-US" sz="2000" dirty="0">
                <a:solidFill>
                  <a:schemeClr val="tx1"/>
                </a:solidFill>
              </a:rPr>
              <a:t>＊ 沙龙、讲座等交流活动</a:t>
            </a:r>
            <a:endParaRPr lang="en-US" altLang="zh-CN" sz="2000" dirty="0">
              <a:solidFill>
                <a:schemeClr val="tx1"/>
              </a:solidFill>
            </a:endParaRPr>
          </a:p>
          <a:p>
            <a:r>
              <a:rPr lang="zh-CN" altLang="en-US" sz="2000" dirty="0">
                <a:solidFill>
                  <a:schemeClr val="tx1"/>
                </a:solidFill>
              </a:rPr>
              <a:t>＊ 媒体报道机会</a:t>
            </a:r>
            <a:endParaRPr lang="en-US" altLang="zh-CN" sz="2000" dirty="0">
              <a:solidFill>
                <a:schemeClr val="tx1"/>
              </a:solidFill>
            </a:endParaRPr>
          </a:p>
          <a:p>
            <a:endParaRPr lang="en-US" altLang="zh-CN" sz="2400" dirty="0">
              <a:solidFill>
                <a:schemeClr val="tx1"/>
              </a:solidFill>
            </a:endParaRPr>
          </a:p>
          <a:p>
            <a:endParaRPr lang="en-US" altLang="zh-CN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3456384" cy="864096"/>
          </a:xfrm>
        </p:spPr>
        <p:txBody>
          <a:bodyPr>
            <a:normAutofit/>
          </a:bodyPr>
          <a:lstStyle/>
          <a:p>
            <a:pPr algn="l"/>
            <a:r>
              <a:rPr lang="ja-JP" altLang="en-US" sz="3600" dirty="0"/>
              <a:t>■ </a:t>
            </a:r>
            <a:r>
              <a:rPr lang="zh-CN" altLang="en-US" sz="3600" dirty="0"/>
              <a:t>梦工场印象</a:t>
            </a: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1071538" y="2285992"/>
            <a:ext cx="428628" cy="85725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前台</a:t>
            </a:r>
          </a:p>
        </p:txBody>
      </p:sp>
      <p:sp>
        <p:nvSpPr>
          <p:cNvPr id="10" name="标题 1"/>
          <p:cNvSpPr txBox="1">
            <a:spLocks/>
          </p:cNvSpPr>
          <p:nvPr/>
        </p:nvSpPr>
        <p:spPr>
          <a:xfrm>
            <a:off x="1714448" y="4357694"/>
            <a:ext cx="357222" cy="14287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工作区</a:t>
            </a:r>
          </a:p>
        </p:txBody>
      </p:sp>
      <p:pic>
        <p:nvPicPr>
          <p:cNvPr id="16" name="Picture 2" descr="C:\Users\baoying\Desktop\20140206_0902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785926"/>
            <a:ext cx="3214710" cy="2286016"/>
          </a:xfrm>
          <a:prstGeom prst="rect">
            <a:avLst/>
          </a:prstGeom>
          <a:noFill/>
        </p:spPr>
      </p:pic>
      <p:pic>
        <p:nvPicPr>
          <p:cNvPr id="4098" name="Picture 2" descr="C:\Users\baoying\Desktop\20141029_1511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2000240"/>
            <a:ext cx="2126880" cy="3786214"/>
          </a:xfrm>
          <a:prstGeom prst="rect">
            <a:avLst/>
          </a:prstGeom>
          <a:noFill/>
        </p:spPr>
      </p:pic>
      <p:pic>
        <p:nvPicPr>
          <p:cNvPr id="4122" name="Picture 26" descr="C:\Users\baoying\Desktop\照片 14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3714752"/>
            <a:ext cx="3714776" cy="27489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3456384" cy="864096"/>
          </a:xfrm>
        </p:spPr>
        <p:txBody>
          <a:bodyPr>
            <a:normAutofit/>
          </a:bodyPr>
          <a:lstStyle/>
          <a:p>
            <a:pPr algn="l"/>
            <a:r>
              <a:rPr lang="ja-JP" altLang="en-US" sz="3600" dirty="0"/>
              <a:t>■ </a:t>
            </a:r>
            <a:r>
              <a:rPr lang="zh-CN" altLang="en-US" sz="3600" dirty="0"/>
              <a:t>梦工场印象</a:t>
            </a:r>
          </a:p>
        </p:txBody>
      </p:sp>
      <p:pic>
        <p:nvPicPr>
          <p:cNvPr id="4123" name="Picture 27" descr="C:\Users\baoying\Desktop\IMG_10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714489"/>
            <a:ext cx="3214710" cy="2313936"/>
          </a:xfrm>
          <a:prstGeom prst="rect">
            <a:avLst/>
          </a:prstGeom>
          <a:noFill/>
        </p:spPr>
      </p:pic>
      <p:sp>
        <p:nvSpPr>
          <p:cNvPr id="11" name="标题 1"/>
          <p:cNvSpPr txBox="1">
            <a:spLocks/>
          </p:cNvSpPr>
          <p:nvPr/>
        </p:nvSpPr>
        <p:spPr>
          <a:xfrm>
            <a:off x="7143768" y="4714884"/>
            <a:ext cx="1071570" cy="500066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接待室</a:t>
            </a:r>
          </a:p>
        </p:txBody>
      </p:sp>
      <p:sp>
        <p:nvSpPr>
          <p:cNvPr id="12" name="标题 1"/>
          <p:cNvSpPr txBox="1">
            <a:spLocks/>
          </p:cNvSpPr>
          <p:nvPr/>
        </p:nvSpPr>
        <p:spPr>
          <a:xfrm>
            <a:off x="1214414" y="4714884"/>
            <a:ext cx="1071570" cy="500066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会议室</a:t>
            </a:r>
          </a:p>
        </p:txBody>
      </p:sp>
      <p:sp>
        <p:nvSpPr>
          <p:cNvPr id="14" name="标题 1"/>
          <p:cNvSpPr txBox="1">
            <a:spLocks/>
          </p:cNvSpPr>
          <p:nvPr/>
        </p:nvSpPr>
        <p:spPr>
          <a:xfrm>
            <a:off x="7786710" y="2285992"/>
            <a:ext cx="1071570" cy="500066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茶水间</a:t>
            </a:r>
          </a:p>
        </p:txBody>
      </p:sp>
      <p:sp>
        <p:nvSpPr>
          <p:cNvPr id="15" name="标题 1"/>
          <p:cNvSpPr txBox="1">
            <a:spLocks/>
          </p:cNvSpPr>
          <p:nvPr/>
        </p:nvSpPr>
        <p:spPr>
          <a:xfrm>
            <a:off x="357158" y="2214554"/>
            <a:ext cx="1071570" cy="500066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3600" b="1" kern="0" dirty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洽谈区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 descr="C:\Users\baoying\Desktop\20141029_15102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1" y="1714488"/>
            <a:ext cx="2970461" cy="2286016"/>
          </a:xfrm>
          <a:prstGeom prst="rect">
            <a:avLst/>
          </a:prstGeom>
          <a:noFill/>
        </p:spPr>
      </p:pic>
      <p:pic>
        <p:nvPicPr>
          <p:cNvPr id="1026" name="Picture 2" descr="C:\Users\baoying\Desktop\QQ图片2014102916193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3857628"/>
            <a:ext cx="2057400" cy="2743200"/>
          </a:xfrm>
          <a:prstGeom prst="rect">
            <a:avLst/>
          </a:prstGeom>
          <a:noFill/>
        </p:spPr>
      </p:pic>
      <p:pic>
        <p:nvPicPr>
          <p:cNvPr id="1027" name="Picture 3" descr="C:\Users\baoying\Desktop\QQ图片2014102916211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8" y="3857628"/>
            <a:ext cx="20574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4886854" cy="864096"/>
          </a:xfrm>
        </p:spPr>
        <p:txBody>
          <a:bodyPr>
            <a:normAutofit/>
          </a:bodyPr>
          <a:lstStyle/>
          <a:p>
            <a:pPr algn="l"/>
            <a:r>
              <a:rPr lang="ja-JP" altLang="en-US" sz="3600" dirty="0"/>
              <a:t>■</a:t>
            </a:r>
            <a:r>
              <a:rPr lang="zh-CN" altLang="en-US" sz="3600" dirty="0"/>
              <a:t>入驻流程</a:t>
            </a:r>
          </a:p>
        </p:txBody>
      </p:sp>
      <p:sp>
        <p:nvSpPr>
          <p:cNvPr id="7" name="矩形 6"/>
          <p:cNvSpPr/>
          <p:nvPr/>
        </p:nvSpPr>
        <p:spPr>
          <a:xfrm>
            <a:off x="1000100" y="1714488"/>
            <a:ext cx="764386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zh-CN" altLang="en-US" sz="2800" dirty="0">
                <a:solidFill>
                  <a:schemeClr val="tx1"/>
                </a:solidFill>
              </a:rPr>
              <a:t>填写并提交入驻申请表</a:t>
            </a:r>
            <a:endParaRPr lang="en-US" altLang="zh-CN" sz="2000" dirty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endParaRPr lang="en-US" altLang="zh-CN" sz="2000" dirty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r>
              <a:rPr lang="zh-CN" altLang="en-US" sz="2800" dirty="0">
                <a:solidFill>
                  <a:schemeClr val="tx1"/>
                </a:solidFill>
              </a:rPr>
              <a:t>软件园发展中心资料初审 </a:t>
            </a:r>
            <a:endParaRPr lang="en-US" altLang="zh-CN" sz="2000" dirty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endParaRPr lang="en-US" altLang="zh-CN" sz="2000" dirty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r>
              <a:rPr lang="zh-CN" altLang="en-US" sz="2800" dirty="0">
                <a:solidFill>
                  <a:schemeClr val="tx1"/>
                </a:solidFill>
              </a:rPr>
              <a:t>软件园组织专家评审、敲定入选团队</a:t>
            </a:r>
            <a:endParaRPr lang="en-US" altLang="zh-CN" sz="2000" dirty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endParaRPr lang="en-US" altLang="zh-CN" sz="2000" dirty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r>
              <a:rPr lang="zh-CN" altLang="en-US" sz="2800" dirty="0">
                <a:solidFill>
                  <a:schemeClr val="tx1"/>
                </a:solidFill>
              </a:rPr>
              <a:t>获得入驻资格、确定入驻工位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endParaRPr lang="en-US" altLang="zh-CN" sz="2000" dirty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r>
              <a:rPr lang="zh-CN" altLang="en-US" sz="2800" dirty="0">
                <a:solidFill>
                  <a:schemeClr val="tx1"/>
                </a:solidFill>
              </a:rPr>
              <a:t>签订入驻协议、缴纳入驻押金</a:t>
            </a:r>
            <a:endParaRPr lang="en-US" altLang="zh-CN" sz="2800" dirty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endParaRPr lang="en-US" altLang="zh-CN" sz="2000" dirty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r>
              <a:rPr lang="zh-CN" altLang="en-US" sz="2800" dirty="0">
                <a:solidFill>
                  <a:schemeClr val="tx1"/>
                </a:solidFill>
              </a:rPr>
              <a:t>办理入驻登记、领取门卡</a:t>
            </a:r>
            <a:endParaRPr lang="en-US" altLang="zh-CN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8030126" cy="864096"/>
          </a:xfrm>
        </p:spPr>
        <p:txBody>
          <a:bodyPr>
            <a:normAutofit/>
          </a:bodyPr>
          <a:lstStyle/>
          <a:p>
            <a:pPr algn="l"/>
            <a:r>
              <a:rPr lang="ja-JP" altLang="en-US" sz="3600" dirty="0"/>
              <a:t>■ </a:t>
            </a:r>
            <a:r>
              <a:rPr lang="zh-CN" altLang="en-US" sz="3600" dirty="0"/>
              <a:t>联系方式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22920" y="1571613"/>
            <a:ext cx="6933456" cy="3441564"/>
          </a:xfrm>
        </p:spPr>
        <p:txBody>
          <a:bodyPr/>
          <a:lstStyle/>
          <a:p>
            <a:pPr>
              <a:buNone/>
            </a:pPr>
            <a:endParaRPr lang="en-US" altLang="zh-CN" sz="2000" b="1" dirty="0"/>
          </a:p>
          <a:p>
            <a:pPr marL="0" indent="0">
              <a:buNone/>
            </a:pPr>
            <a:r>
              <a:rPr lang="zh-CN" altLang="en-US" sz="2800" dirty="0"/>
              <a:t>西安软件园移动梦工场</a:t>
            </a:r>
            <a:endParaRPr lang="en-US" altLang="zh-CN" sz="2800" dirty="0"/>
          </a:p>
          <a:p>
            <a:pPr marL="0" indent="0">
              <a:buNone/>
            </a:pPr>
            <a:r>
              <a:rPr lang="zh-CN" altLang="en-US" sz="2800" dirty="0"/>
              <a:t>汪晨洁  电话：</a:t>
            </a:r>
            <a:r>
              <a:rPr lang="en-US" sz="2800" dirty="0"/>
              <a:t>029-88839024</a:t>
            </a:r>
          </a:p>
          <a:p>
            <a:pPr marL="0" indent="0">
              <a:buNone/>
            </a:pPr>
            <a:r>
              <a:rPr lang="zh-CN" altLang="en-US" sz="2800"/>
              <a:t>段红      </a:t>
            </a:r>
            <a:r>
              <a:rPr lang="zh-CN" altLang="zh-CN" sz="2800"/>
              <a:t>电话</a:t>
            </a:r>
            <a:r>
              <a:rPr lang="zh-CN" altLang="zh-CN" sz="2800" dirty="0"/>
              <a:t>：</a:t>
            </a:r>
            <a:r>
              <a:rPr lang="en-US" altLang="zh-CN" sz="2800" dirty="0"/>
              <a:t>029-87669803; 13991868627</a:t>
            </a:r>
            <a:r>
              <a:rPr lang="zh-CN" altLang="zh-CN" sz="2800" dirty="0"/>
              <a:t>；</a:t>
            </a:r>
            <a:r>
              <a:rPr lang="en-US" altLang="zh-CN" sz="2800" dirty="0"/>
              <a:t>    </a:t>
            </a:r>
          </a:p>
          <a:p>
            <a:pPr marL="0" indent="0">
              <a:buNone/>
            </a:pPr>
            <a:r>
              <a:rPr lang="en-US" altLang="zh-CN" sz="2800" dirty="0"/>
              <a:t>                         duanhong@xdz.gov.cn</a:t>
            </a:r>
            <a:endParaRPr lang="en-US" sz="2800" dirty="0"/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714348" y="1643050"/>
            <a:ext cx="7481020" cy="204311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zh-CN" altLang="en-US" sz="2000" dirty="0"/>
              <a:t>     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软件园介绍（自用）">
  <a:themeElements>
    <a:clrScheme name="1_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tx1"/>
          </a:outerShdw>
        </a:effec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chemeClr val="tx1"/>
          </a:outerShdw>
        </a:effec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软件园介绍（自用）</Template>
  <TotalTime>1024</TotalTime>
  <Words>383</Words>
  <Application>Microsoft Office PowerPoint</Application>
  <PresentationFormat>全屏显示(4:3)</PresentationFormat>
  <Paragraphs>60</Paragraphs>
  <Slides>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方正超粗黑简体</vt:lpstr>
      <vt:lpstr>黑体</vt:lpstr>
      <vt:lpstr>Arial</vt:lpstr>
      <vt:lpstr>Times New Roman</vt:lpstr>
      <vt:lpstr>软件园介绍（自用）</vt:lpstr>
      <vt:lpstr>西安软件园移动梦工场介绍</vt:lpstr>
      <vt:lpstr>■ 成立背景及扶持对象</vt:lpstr>
      <vt:lpstr>■ 基本资料</vt:lpstr>
      <vt:lpstr>■ 梦工场印象</vt:lpstr>
      <vt:lpstr>■ 梦工场印象</vt:lpstr>
      <vt:lpstr>■入驻流程</vt:lpstr>
      <vt:lpstr>■ 联系方式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段 红</cp:lastModifiedBy>
  <cp:revision>122</cp:revision>
  <dcterms:created xsi:type="dcterms:W3CDTF">2014-01-14T02:03:02Z</dcterms:created>
  <dcterms:modified xsi:type="dcterms:W3CDTF">2019-02-26T01:59:32Z</dcterms:modified>
</cp:coreProperties>
</file>